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3" r:id="rId9"/>
    <p:sldId id="264" r:id="rId10"/>
    <p:sldId id="269" r:id="rId11"/>
    <p:sldId id="267" r:id="rId12"/>
    <p:sldId id="268" r:id="rId13"/>
    <p:sldId id="262" r:id="rId14"/>
    <p:sldId id="270" r:id="rId15"/>
    <p:sldId id="271" r:id="rId16"/>
    <p:sldId id="272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pfessia\Local%20Settings\Temporary%20Internet%20Files\Content.Outlook\V1SFBT0A\fields_quality_mqxc%20(3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fessia\Local%20Settings\Temporary%20Internet%20Files\Content.Outlook\V1SFBT0A\fields_quality_mqxc%20(6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3582121313929389"/>
          <c:y val="3.2994964748280786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4.3283613633696982E-2"/>
          <c:y val="0.16243674952999779"/>
          <c:w val="0.91940365511577038"/>
          <c:h val="0.72335115025077135"/>
        </c:manualLayout>
      </c:layout>
      <c:scatterChart>
        <c:scatterStyle val="lineMarker"/>
        <c:ser>
          <c:idx val="0"/>
          <c:order val="0"/>
          <c:tx>
            <c:v>Gradient (T/m)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FFFF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'error table'!$W$60:$W$65</c:f>
              <c:numCache>
                <c:formatCode>General</c:formatCode>
                <c:ptCount val="6"/>
                <c:pt idx="0">
                  <c:v>-100</c:v>
                </c:pt>
                <c:pt idx="1">
                  <c:v>0</c:v>
                </c:pt>
                <c:pt idx="2">
                  <c:v>23.3</c:v>
                </c:pt>
                <c:pt idx="3">
                  <c:v>47</c:v>
                </c:pt>
                <c:pt idx="4">
                  <c:v>100</c:v>
                </c:pt>
                <c:pt idx="5">
                  <c:v>240</c:v>
                </c:pt>
              </c:numCache>
            </c:numRef>
          </c:xVal>
          <c:yVal>
            <c:numRef>
              <c:f>'error table'!$X$60:$X$65</c:f>
              <c:numCache>
                <c:formatCode>General</c:formatCode>
                <c:ptCount val="6"/>
                <c:pt idx="0">
                  <c:v>118.5025</c:v>
                </c:pt>
                <c:pt idx="1">
                  <c:v>118.5025</c:v>
                </c:pt>
                <c:pt idx="2">
                  <c:v>118.4208</c:v>
                </c:pt>
                <c:pt idx="3">
                  <c:v>118.351</c:v>
                </c:pt>
                <c:pt idx="4">
                  <c:v>118.2282</c:v>
                </c:pt>
                <c:pt idx="5">
                  <c:v>118.2282</c:v>
                </c:pt>
              </c:numCache>
            </c:numRef>
          </c:yVal>
        </c:ser>
        <c:axId val="142576640"/>
        <c:axId val="145810560"/>
      </c:scatterChart>
      <c:valAx>
        <c:axId val="14257664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5810560"/>
        <c:crosses val="autoZero"/>
        <c:crossBetween val="midCat"/>
      </c:valAx>
      <c:valAx>
        <c:axId val="1458105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2576640"/>
        <c:crosses val="autoZero"/>
        <c:crossBetween val="midCat"/>
        <c:majorUnit val="0.1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73283635497052468"/>
          <c:y val="7.6142226342186439E-2"/>
          <c:w val="0.18358222334292174"/>
          <c:h val="5.5837632650936768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Real iron</a:t>
            </a:r>
          </a:p>
        </c:rich>
      </c:tx>
      <c:layout>
        <c:manualLayout>
          <c:xMode val="edge"/>
          <c:yMode val="edge"/>
          <c:x val="0.44015444015444027"/>
          <c:y val="3.282836378522480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127413127413126"/>
          <c:y val="0.15909130142070474"/>
          <c:w val="0.74710424710424705"/>
          <c:h val="0.72727452078036392"/>
        </c:manualLayout>
      </c:layout>
      <c:scatterChart>
        <c:scatterStyle val="smoothMarker"/>
        <c:ser>
          <c:idx val="0"/>
          <c:order val="0"/>
          <c:tx>
            <c:v>b6</c:v>
          </c:tx>
          <c:spPr>
            <a:ln w="12700">
              <a:solidFill>
                <a:srgbClr val="00CCFF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CCFF"/>
              </a:solidFill>
              <a:ln>
                <a:solidFill>
                  <a:srgbClr val="00CCFF"/>
                </a:solidFill>
                <a:prstDash val="solid"/>
              </a:ln>
            </c:spPr>
          </c:marker>
          <c:xVal>
            <c:numRef>
              <c:f>Head!$B$96:$B$135</c:f>
              <c:numCache>
                <c:formatCode>0</c:formatCode>
                <c:ptCount val="40"/>
                <c:pt idx="0">
                  <c:v>-100</c:v>
                </c:pt>
                <c:pt idx="1">
                  <c:v>-89.743591308600003</c:v>
                </c:pt>
                <c:pt idx="2">
                  <c:v>-79.487182617200006</c:v>
                </c:pt>
                <c:pt idx="3">
                  <c:v>-69.230766296400006</c:v>
                </c:pt>
                <c:pt idx="4">
                  <c:v>-58.974357605000002</c:v>
                </c:pt>
                <c:pt idx="5">
                  <c:v>-48.717948913599997</c:v>
                </c:pt>
                <c:pt idx="6">
                  <c:v>-38.4615402222</c:v>
                </c:pt>
                <c:pt idx="7">
                  <c:v>-28.205127716100002</c:v>
                </c:pt>
                <c:pt idx="8">
                  <c:v>-17.948717117299999</c:v>
                </c:pt>
                <c:pt idx="9">
                  <c:v>-7.6923074722000004</c:v>
                </c:pt>
                <c:pt idx="10">
                  <c:v>2.5641026497000001</c:v>
                </c:pt>
                <c:pt idx="11">
                  <c:v>12.820512771600001</c:v>
                </c:pt>
                <c:pt idx="12">
                  <c:v>23.076923370399999</c:v>
                </c:pt>
                <c:pt idx="13">
                  <c:v>33.3333320618</c:v>
                </c:pt>
                <c:pt idx="14">
                  <c:v>43.589744567899999</c:v>
                </c:pt>
                <c:pt idx="15">
                  <c:v>53.846153259300003</c:v>
                </c:pt>
                <c:pt idx="16">
                  <c:v>64.102561950699993</c:v>
                </c:pt>
                <c:pt idx="17">
                  <c:v>74.358970642100005</c:v>
                </c:pt>
                <c:pt idx="18">
                  <c:v>84.615386962900004</c:v>
                </c:pt>
                <c:pt idx="19">
                  <c:v>94.871795654300001</c:v>
                </c:pt>
                <c:pt idx="20">
                  <c:v>105.1282043457</c:v>
                </c:pt>
                <c:pt idx="21">
                  <c:v>115.3846130371</c:v>
                </c:pt>
                <c:pt idx="22">
                  <c:v>125.6410293579</c:v>
                </c:pt>
                <c:pt idx="23">
                  <c:v>135.89743041989999</c:v>
                </c:pt>
                <c:pt idx="24">
                  <c:v>146.15383911129999</c:v>
                </c:pt>
                <c:pt idx="25">
                  <c:v>156.41026306149999</c:v>
                </c:pt>
                <c:pt idx="26">
                  <c:v>166.66667175289999</c:v>
                </c:pt>
                <c:pt idx="27">
                  <c:v>176.92308044430001</c:v>
                </c:pt>
                <c:pt idx="28">
                  <c:v>187.17948913570001</c:v>
                </c:pt>
                <c:pt idx="29">
                  <c:v>197.43589782710001</c:v>
                </c:pt>
                <c:pt idx="30">
                  <c:v>207.69230651859999</c:v>
                </c:pt>
                <c:pt idx="31">
                  <c:v>217.94871520999999</c:v>
                </c:pt>
                <c:pt idx="32">
                  <c:v>228.20512390139999</c:v>
                </c:pt>
                <c:pt idx="33">
                  <c:v>238.46153259280001</c:v>
                </c:pt>
                <c:pt idx="34">
                  <c:v>248.71794128420001</c:v>
                </c:pt>
                <c:pt idx="35">
                  <c:v>258.97436523440001</c:v>
                </c:pt>
                <c:pt idx="36">
                  <c:v>269.23077392580001</c:v>
                </c:pt>
                <c:pt idx="37">
                  <c:v>279.48718261720001</c:v>
                </c:pt>
                <c:pt idx="38">
                  <c:v>289.7435913086</c:v>
                </c:pt>
                <c:pt idx="39">
                  <c:v>300</c:v>
                </c:pt>
              </c:numCache>
            </c:numRef>
          </c:xVal>
          <c:yVal>
            <c:numRef>
              <c:f>Head!$C$96:$C$135</c:f>
              <c:numCache>
                <c:formatCode>0.00</c:formatCode>
                <c:ptCount val="40"/>
                <c:pt idx="0">
                  <c:v>0.52225393060000003</c:v>
                </c:pt>
                <c:pt idx="1">
                  <c:v>0.53663933279999998</c:v>
                </c:pt>
                <c:pt idx="2">
                  <c:v>0.54979950190000004</c:v>
                </c:pt>
                <c:pt idx="3">
                  <c:v>0.56074321270000005</c:v>
                </c:pt>
                <c:pt idx="4">
                  <c:v>0.56785047050000004</c:v>
                </c:pt>
                <c:pt idx="5">
                  <c:v>0.56786519290000004</c:v>
                </c:pt>
                <c:pt idx="6">
                  <c:v>0.55324029919999995</c:v>
                </c:pt>
                <c:pt idx="7">
                  <c:v>0.50638961790000003</c:v>
                </c:pt>
                <c:pt idx="8">
                  <c:v>0.39284309740000001</c:v>
                </c:pt>
                <c:pt idx="9">
                  <c:v>0.17822298410000001</c:v>
                </c:pt>
                <c:pt idx="10">
                  <c:v>-4.9927521500000002E-2</c:v>
                </c:pt>
                <c:pt idx="11">
                  <c:v>0.1893367618</c:v>
                </c:pt>
                <c:pt idx="12">
                  <c:v>1.8538528680999999</c:v>
                </c:pt>
                <c:pt idx="13">
                  <c:v>6.0737586020999998</c:v>
                </c:pt>
                <c:pt idx="14">
                  <c:v>15.6340360641</c:v>
                </c:pt>
                <c:pt idx="15">
                  <c:v>36.589462280299998</c:v>
                </c:pt>
                <c:pt idx="16">
                  <c:v>62.988800048800002</c:v>
                </c:pt>
                <c:pt idx="17">
                  <c:v>78.147766113299994</c:v>
                </c:pt>
                <c:pt idx="18">
                  <c:v>90.372665405299998</c:v>
                </c:pt>
                <c:pt idx="19">
                  <c:v>96.268737793</c:v>
                </c:pt>
                <c:pt idx="20">
                  <c:v>58.688140869100003</c:v>
                </c:pt>
                <c:pt idx="21">
                  <c:v>-23.251308441199999</c:v>
                </c:pt>
                <c:pt idx="22">
                  <c:v>-105.1199798584</c:v>
                </c:pt>
                <c:pt idx="23">
                  <c:v>-144.1376953125</c:v>
                </c:pt>
                <c:pt idx="24">
                  <c:v>-132.76509094240001</c:v>
                </c:pt>
                <c:pt idx="25">
                  <c:v>-82.413269043</c:v>
                </c:pt>
                <c:pt idx="26">
                  <c:v>-31.020095825199999</c:v>
                </c:pt>
                <c:pt idx="27">
                  <c:v>-7.5230607986000004</c:v>
                </c:pt>
                <c:pt idx="28">
                  <c:v>-1.4395803213</c:v>
                </c:pt>
                <c:pt idx="29">
                  <c:v>-0.3095009923</c:v>
                </c:pt>
                <c:pt idx="30">
                  <c:v>-0.17967350779999999</c:v>
                </c:pt>
                <c:pt idx="31">
                  <c:v>-0.20160360629999999</c:v>
                </c:pt>
                <c:pt idx="32">
                  <c:v>-0.22673381870000001</c:v>
                </c:pt>
                <c:pt idx="33">
                  <c:v>-0.2390545607</c:v>
                </c:pt>
                <c:pt idx="34">
                  <c:v>-0.2423323393</c:v>
                </c:pt>
                <c:pt idx="35">
                  <c:v>-0.2406856567</c:v>
                </c:pt>
                <c:pt idx="36">
                  <c:v>-0.23658719659999999</c:v>
                </c:pt>
                <c:pt idx="37">
                  <c:v>-0.23144996170000001</c:v>
                </c:pt>
                <c:pt idx="38">
                  <c:v>-0.22618731859999999</c:v>
                </c:pt>
                <c:pt idx="39">
                  <c:v>-0.22143584490000001</c:v>
                </c:pt>
              </c:numCache>
            </c:numRef>
          </c:yVal>
          <c:smooth val="1"/>
        </c:ser>
        <c:ser>
          <c:idx val="1"/>
          <c:order val="1"/>
          <c:tx>
            <c:v>b10</c:v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Head!$B$96:$B$135</c:f>
              <c:numCache>
                <c:formatCode>0</c:formatCode>
                <c:ptCount val="40"/>
                <c:pt idx="0">
                  <c:v>-100</c:v>
                </c:pt>
                <c:pt idx="1">
                  <c:v>-89.743591308600003</c:v>
                </c:pt>
                <c:pt idx="2">
                  <c:v>-79.487182617200006</c:v>
                </c:pt>
                <c:pt idx="3">
                  <c:v>-69.230766296400006</c:v>
                </c:pt>
                <c:pt idx="4">
                  <c:v>-58.974357605000002</c:v>
                </c:pt>
                <c:pt idx="5">
                  <c:v>-48.717948913599997</c:v>
                </c:pt>
                <c:pt idx="6">
                  <c:v>-38.4615402222</c:v>
                </c:pt>
                <c:pt idx="7">
                  <c:v>-28.205127716100002</c:v>
                </c:pt>
                <c:pt idx="8">
                  <c:v>-17.948717117299999</c:v>
                </c:pt>
                <c:pt idx="9">
                  <c:v>-7.6923074722000004</c:v>
                </c:pt>
                <c:pt idx="10">
                  <c:v>2.5641026497000001</c:v>
                </c:pt>
                <c:pt idx="11">
                  <c:v>12.820512771600001</c:v>
                </c:pt>
                <c:pt idx="12">
                  <c:v>23.076923370399999</c:v>
                </c:pt>
                <c:pt idx="13">
                  <c:v>33.3333320618</c:v>
                </c:pt>
                <c:pt idx="14">
                  <c:v>43.589744567899999</c:v>
                </c:pt>
                <c:pt idx="15">
                  <c:v>53.846153259300003</c:v>
                </c:pt>
                <c:pt idx="16">
                  <c:v>64.102561950699993</c:v>
                </c:pt>
                <c:pt idx="17">
                  <c:v>74.358970642100005</c:v>
                </c:pt>
                <c:pt idx="18">
                  <c:v>84.615386962900004</c:v>
                </c:pt>
                <c:pt idx="19">
                  <c:v>94.871795654300001</c:v>
                </c:pt>
                <c:pt idx="20">
                  <c:v>105.1282043457</c:v>
                </c:pt>
                <c:pt idx="21">
                  <c:v>115.3846130371</c:v>
                </c:pt>
                <c:pt idx="22">
                  <c:v>125.6410293579</c:v>
                </c:pt>
                <c:pt idx="23">
                  <c:v>135.89743041989999</c:v>
                </c:pt>
                <c:pt idx="24">
                  <c:v>146.15383911129999</c:v>
                </c:pt>
                <c:pt idx="25">
                  <c:v>156.41026306149999</c:v>
                </c:pt>
                <c:pt idx="26">
                  <c:v>166.66667175289999</c:v>
                </c:pt>
                <c:pt idx="27">
                  <c:v>176.92308044430001</c:v>
                </c:pt>
                <c:pt idx="28">
                  <c:v>187.17948913570001</c:v>
                </c:pt>
                <c:pt idx="29">
                  <c:v>197.43589782710001</c:v>
                </c:pt>
                <c:pt idx="30">
                  <c:v>207.69230651859999</c:v>
                </c:pt>
                <c:pt idx="31">
                  <c:v>217.94871520999999</c:v>
                </c:pt>
                <c:pt idx="32">
                  <c:v>228.20512390139999</c:v>
                </c:pt>
                <c:pt idx="33">
                  <c:v>238.46153259280001</c:v>
                </c:pt>
                <c:pt idx="34">
                  <c:v>248.71794128420001</c:v>
                </c:pt>
                <c:pt idx="35">
                  <c:v>258.97436523440001</c:v>
                </c:pt>
                <c:pt idx="36">
                  <c:v>269.23077392580001</c:v>
                </c:pt>
                <c:pt idx="37">
                  <c:v>279.48718261720001</c:v>
                </c:pt>
                <c:pt idx="38">
                  <c:v>289.7435913086</c:v>
                </c:pt>
                <c:pt idx="39">
                  <c:v>300</c:v>
                </c:pt>
              </c:numCache>
            </c:numRef>
          </c:xVal>
          <c:yVal>
            <c:numRef>
              <c:f>Head!$D$96:$D$135</c:f>
              <c:numCache>
                <c:formatCode>0.000</c:formatCode>
                <c:ptCount val="40"/>
                <c:pt idx="0">
                  <c:v>-3.0146006499999999E-2</c:v>
                </c:pt>
                <c:pt idx="1">
                  <c:v>-3.00346222E-2</c:v>
                </c:pt>
                <c:pt idx="2">
                  <c:v>-2.9912102999999999E-2</c:v>
                </c:pt>
                <c:pt idx="3">
                  <c:v>-2.9779229300000001E-2</c:v>
                </c:pt>
                <c:pt idx="4">
                  <c:v>-2.9627936000000001E-2</c:v>
                </c:pt>
                <c:pt idx="5">
                  <c:v>-2.9373906599999999E-2</c:v>
                </c:pt>
                <c:pt idx="6">
                  <c:v>-2.8478810600000001E-2</c:v>
                </c:pt>
                <c:pt idx="7">
                  <c:v>-2.41873674E-2</c:v>
                </c:pt>
                <c:pt idx="8">
                  <c:v>-5.0653121000000002E-3</c:v>
                </c:pt>
                <c:pt idx="9">
                  <c:v>6.4436890199999999E-2</c:v>
                </c:pt>
                <c:pt idx="10">
                  <c:v>0.25388804079999999</c:v>
                </c:pt>
                <c:pt idx="11">
                  <c:v>0.61119520660000004</c:v>
                </c:pt>
                <c:pt idx="12">
                  <c:v>1.0365608931000001</c:v>
                </c:pt>
                <c:pt idx="13">
                  <c:v>1.3004168272000001</c:v>
                </c:pt>
                <c:pt idx="14">
                  <c:v>1.0389195681000001</c:v>
                </c:pt>
                <c:pt idx="15">
                  <c:v>-1.3103387356</c:v>
                </c:pt>
                <c:pt idx="16">
                  <c:v>-6.1007227897999998</c:v>
                </c:pt>
                <c:pt idx="17">
                  <c:v>-8.4770517348999999</c:v>
                </c:pt>
                <c:pt idx="18">
                  <c:v>-9.6695766448999994</c:v>
                </c:pt>
                <c:pt idx="19">
                  <c:v>-14.699904441799999</c:v>
                </c:pt>
                <c:pt idx="20">
                  <c:v>-18.9883747101</c:v>
                </c:pt>
                <c:pt idx="21">
                  <c:v>-18.975173950199999</c:v>
                </c:pt>
                <c:pt idx="22">
                  <c:v>-15.9164896011</c:v>
                </c:pt>
                <c:pt idx="23">
                  <c:v>-12.706169128399999</c:v>
                </c:pt>
                <c:pt idx="24">
                  <c:v>-6.7371349335000001</c:v>
                </c:pt>
                <c:pt idx="25">
                  <c:v>-0.24059352279999999</c:v>
                </c:pt>
                <c:pt idx="26">
                  <c:v>0.93752360339999996</c:v>
                </c:pt>
                <c:pt idx="27">
                  <c:v>0.24466116730000001</c:v>
                </c:pt>
                <c:pt idx="28">
                  <c:v>3.1554762299999997E-2</c:v>
                </c:pt>
                <c:pt idx="29">
                  <c:v>2.1771785999999999E-3</c:v>
                </c:pt>
                <c:pt idx="30">
                  <c:v>-7.7514789999999999E-4</c:v>
                </c:pt>
                <c:pt idx="31">
                  <c:v>-9.7525379999999998E-4</c:v>
                </c:pt>
                <c:pt idx="32">
                  <c:v>-9.7489739999999999E-4</c:v>
                </c:pt>
                <c:pt idx="33">
                  <c:v>-9.857303999999999E-4</c:v>
                </c:pt>
                <c:pt idx="34">
                  <c:v>-1.0089272E-3</c:v>
                </c:pt>
                <c:pt idx="35">
                  <c:v>-1.0322052000000001E-3</c:v>
                </c:pt>
                <c:pt idx="36">
                  <c:v>-1.0431689E-3</c:v>
                </c:pt>
                <c:pt idx="37">
                  <c:v>-1.0319119E-3</c:v>
                </c:pt>
                <c:pt idx="38">
                  <c:v>-9.945004999999999E-4</c:v>
                </c:pt>
                <c:pt idx="39">
                  <c:v>-9.3466860000000003E-4</c:v>
                </c:pt>
              </c:numCache>
            </c:numRef>
          </c:yVal>
          <c:smooth val="1"/>
        </c:ser>
        <c:ser>
          <c:idx val="2"/>
          <c:order val="2"/>
          <c:tx>
            <c:v>b14</c:v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Head!$B$96:$B$135</c:f>
              <c:numCache>
                <c:formatCode>0</c:formatCode>
                <c:ptCount val="40"/>
                <c:pt idx="0">
                  <c:v>-100</c:v>
                </c:pt>
                <c:pt idx="1">
                  <c:v>-89.743591308600003</c:v>
                </c:pt>
                <c:pt idx="2">
                  <c:v>-79.487182617200006</c:v>
                </c:pt>
                <c:pt idx="3">
                  <c:v>-69.230766296400006</c:v>
                </c:pt>
                <c:pt idx="4">
                  <c:v>-58.974357605000002</c:v>
                </c:pt>
                <c:pt idx="5">
                  <c:v>-48.717948913599997</c:v>
                </c:pt>
                <c:pt idx="6">
                  <c:v>-38.4615402222</c:v>
                </c:pt>
                <c:pt idx="7">
                  <c:v>-28.205127716100002</c:v>
                </c:pt>
                <c:pt idx="8">
                  <c:v>-17.948717117299999</c:v>
                </c:pt>
                <c:pt idx="9">
                  <c:v>-7.6923074722000004</c:v>
                </c:pt>
                <c:pt idx="10">
                  <c:v>2.5641026497000001</c:v>
                </c:pt>
                <c:pt idx="11">
                  <c:v>12.820512771600001</c:v>
                </c:pt>
                <c:pt idx="12">
                  <c:v>23.076923370399999</c:v>
                </c:pt>
                <c:pt idx="13">
                  <c:v>33.3333320618</c:v>
                </c:pt>
                <c:pt idx="14">
                  <c:v>43.589744567899999</c:v>
                </c:pt>
                <c:pt idx="15">
                  <c:v>53.846153259300003</c:v>
                </c:pt>
                <c:pt idx="16">
                  <c:v>64.102561950699993</c:v>
                </c:pt>
                <c:pt idx="17">
                  <c:v>74.358970642100005</c:v>
                </c:pt>
                <c:pt idx="18">
                  <c:v>84.615386962900004</c:v>
                </c:pt>
                <c:pt idx="19">
                  <c:v>94.871795654300001</c:v>
                </c:pt>
                <c:pt idx="20">
                  <c:v>105.1282043457</c:v>
                </c:pt>
                <c:pt idx="21">
                  <c:v>115.3846130371</c:v>
                </c:pt>
                <c:pt idx="22">
                  <c:v>125.6410293579</c:v>
                </c:pt>
                <c:pt idx="23">
                  <c:v>135.89743041989999</c:v>
                </c:pt>
                <c:pt idx="24">
                  <c:v>146.15383911129999</c:v>
                </c:pt>
                <c:pt idx="25">
                  <c:v>156.41026306149999</c:v>
                </c:pt>
                <c:pt idx="26">
                  <c:v>166.66667175289999</c:v>
                </c:pt>
                <c:pt idx="27">
                  <c:v>176.92308044430001</c:v>
                </c:pt>
                <c:pt idx="28">
                  <c:v>187.17948913570001</c:v>
                </c:pt>
                <c:pt idx="29">
                  <c:v>197.43589782710001</c:v>
                </c:pt>
                <c:pt idx="30">
                  <c:v>207.69230651859999</c:v>
                </c:pt>
                <c:pt idx="31">
                  <c:v>217.94871520999999</c:v>
                </c:pt>
                <c:pt idx="32">
                  <c:v>228.20512390139999</c:v>
                </c:pt>
                <c:pt idx="33">
                  <c:v>238.46153259280001</c:v>
                </c:pt>
                <c:pt idx="34">
                  <c:v>248.71794128420001</c:v>
                </c:pt>
                <c:pt idx="35">
                  <c:v>258.97436523440001</c:v>
                </c:pt>
                <c:pt idx="36">
                  <c:v>269.23077392580001</c:v>
                </c:pt>
                <c:pt idx="37">
                  <c:v>279.48718261720001</c:v>
                </c:pt>
                <c:pt idx="38">
                  <c:v>289.7435913086</c:v>
                </c:pt>
                <c:pt idx="39">
                  <c:v>300</c:v>
                </c:pt>
              </c:numCache>
            </c:numRef>
          </c:xVal>
          <c:yVal>
            <c:numRef>
              <c:f>Head!$E$96:$E$135</c:f>
              <c:numCache>
                <c:formatCode>0.00</c:formatCode>
                <c:ptCount val="40"/>
                <c:pt idx="0">
                  <c:v>-7.7778696999999994E-2</c:v>
                </c:pt>
                <c:pt idx="1">
                  <c:v>-7.7780269099999993E-2</c:v>
                </c:pt>
                <c:pt idx="2">
                  <c:v>-7.7781654899999997E-2</c:v>
                </c:pt>
                <c:pt idx="3">
                  <c:v>-7.7782750100000006E-2</c:v>
                </c:pt>
                <c:pt idx="4">
                  <c:v>-7.7783435600000006E-2</c:v>
                </c:pt>
                <c:pt idx="5">
                  <c:v>-7.7783420699999994E-2</c:v>
                </c:pt>
                <c:pt idx="6">
                  <c:v>-7.7781639999999999E-2</c:v>
                </c:pt>
                <c:pt idx="7">
                  <c:v>-7.7777072799999999E-2</c:v>
                </c:pt>
                <c:pt idx="8">
                  <c:v>-7.7806882600000002E-2</c:v>
                </c:pt>
                <c:pt idx="9">
                  <c:v>-7.8307494500000005E-2</c:v>
                </c:pt>
                <c:pt idx="10">
                  <c:v>-8.1750385499999995E-2</c:v>
                </c:pt>
                <c:pt idx="11">
                  <c:v>-9.4370759999999998E-2</c:v>
                </c:pt>
                <c:pt idx="12">
                  <c:v>-0.1173436046</c:v>
                </c:pt>
                <c:pt idx="13">
                  <c:v>-0.14400306339999999</c:v>
                </c:pt>
                <c:pt idx="14">
                  <c:v>-0.24745933710000001</c:v>
                </c:pt>
                <c:pt idx="15">
                  <c:v>-0.37832751869999998</c:v>
                </c:pt>
                <c:pt idx="16">
                  <c:v>-8.1811174799999997E-2</c:v>
                </c:pt>
                <c:pt idx="17">
                  <c:v>-0.31576228140000001</c:v>
                </c:pt>
                <c:pt idx="18">
                  <c:v>-1.4842796326000001</c:v>
                </c:pt>
                <c:pt idx="19">
                  <c:v>-1.8507945537999999</c:v>
                </c:pt>
                <c:pt idx="20">
                  <c:v>-1.2089254856</c:v>
                </c:pt>
                <c:pt idx="21">
                  <c:v>-0.68059033160000004</c:v>
                </c:pt>
                <c:pt idx="22">
                  <c:v>-0.9965466261</c:v>
                </c:pt>
                <c:pt idx="23">
                  <c:v>-1.0392733811999999</c:v>
                </c:pt>
                <c:pt idx="24">
                  <c:v>-0.12960243229999999</c:v>
                </c:pt>
                <c:pt idx="25">
                  <c:v>0.21622802320000001</c:v>
                </c:pt>
                <c:pt idx="26">
                  <c:v>1.7279954600000001E-2</c:v>
                </c:pt>
                <c:pt idx="27">
                  <c:v>-4.6578809000000004E-3</c:v>
                </c:pt>
                <c:pt idx="28">
                  <c:v>-5.4664739999999996E-4</c:v>
                </c:pt>
                <c:pt idx="29">
                  <c:v>-3.6046600000000001E-5</c:v>
                </c:pt>
                <c:pt idx="30">
                  <c:v>-3.0929999999999999E-6</c:v>
                </c:pt>
                <c:pt idx="31">
                  <c:v>-1.009E-6</c:v>
                </c:pt>
                <c:pt idx="32">
                  <c:v>-4.6450000000000001E-7</c:v>
                </c:pt>
                <c:pt idx="33">
                  <c:v>-5.6599999999999997E-8</c:v>
                </c:pt>
                <c:pt idx="34">
                  <c:v>2.5050000000000003E-7</c:v>
                </c:pt>
                <c:pt idx="35">
                  <c:v>4.383E-7</c:v>
                </c:pt>
                <c:pt idx="36">
                  <c:v>5.0949999999999995E-7</c:v>
                </c:pt>
                <c:pt idx="37">
                  <c:v>5.0579999999999999E-7</c:v>
                </c:pt>
                <c:pt idx="38">
                  <c:v>4.9859999999999998E-7</c:v>
                </c:pt>
                <c:pt idx="39">
                  <c:v>5.4369999999999998E-7</c:v>
                </c:pt>
              </c:numCache>
            </c:numRef>
          </c:yVal>
          <c:smooth val="1"/>
        </c:ser>
        <c:axId val="88609536"/>
        <c:axId val="88852352"/>
      </c:scatterChart>
      <c:scatterChart>
        <c:scatterStyle val="lineMarker"/>
        <c:ser>
          <c:idx val="3"/>
          <c:order val="3"/>
          <c:tx>
            <c:v>G</c:v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Head!$B$96:$B$135</c:f>
              <c:numCache>
                <c:formatCode>0</c:formatCode>
                <c:ptCount val="40"/>
                <c:pt idx="0">
                  <c:v>-100</c:v>
                </c:pt>
                <c:pt idx="1">
                  <c:v>-89.743591308600003</c:v>
                </c:pt>
                <c:pt idx="2">
                  <c:v>-79.487182617200006</c:v>
                </c:pt>
                <c:pt idx="3">
                  <c:v>-69.230766296400006</c:v>
                </c:pt>
                <c:pt idx="4">
                  <c:v>-58.974357605000002</c:v>
                </c:pt>
                <c:pt idx="5">
                  <c:v>-48.717948913599997</c:v>
                </c:pt>
                <c:pt idx="6">
                  <c:v>-38.4615402222</c:v>
                </c:pt>
                <c:pt idx="7">
                  <c:v>-28.205127716100002</c:v>
                </c:pt>
                <c:pt idx="8">
                  <c:v>-17.948717117299999</c:v>
                </c:pt>
                <c:pt idx="9">
                  <c:v>-7.6923074722000004</c:v>
                </c:pt>
                <c:pt idx="10">
                  <c:v>2.5641026497000001</c:v>
                </c:pt>
                <c:pt idx="11">
                  <c:v>12.820512771600001</c:v>
                </c:pt>
                <c:pt idx="12">
                  <c:v>23.076923370399999</c:v>
                </c:pt>
                <c:pt idx="13">
                  <c:v>33.3333320618</c:v>
                </c:pt>
                <c:pt idx="14">
                  <c:v>43.589744567899999</c:v>
                </c:pt>
                <c:pt idx="15">
                  <c:v>53.846153259300003</c:v>
                </c:pt>
                <c:pt idx="16">
                  <c:v>64.102561950699993</c:v>
                </c:pt>
                <c:pt idx="17">
                  <c:v>74.358970642100005</c:v>
                </c:pt>
                <c:pt idx="18">
                  <c:v>84.615386962900004</c:v>
                </c:pt>
                <c:pt idx="19">
                  <c:v>94.871795654300001</c:v>
                </c:pt>
                <c:pt idx="20">
                  <c:v>105.1282043457</c:v>
                </c:pt>
                <c:pt idx="21">
                  <c:v>115.3846130371</c:v>
                </c:pt>
                <c:pt idx="22">
                  <c:v>125.6410293579</c:v>
                </c:pt>
                <c:pt idx="23">
                  <c:v>135.89743041989999</c:v>
                </c:pt>
                <c:pt idx="24">
                  <c:v>146.15383911129999</c:v>
                </c:pt>
                <c:pt idx="25">
                  <c:v>156.41026306149999</c:v>
                </c:pt>
                <c:pt idx="26">
                  <c:v>166.66667175289999</c:v>
                </c:pt>
                <c:pt idx="27">
                  <c:v>176.92308044430001</c:v>
                </c:pt>
                <c:pt idx="28">
                  <c:v>187.17948913570001</c:v>
                </c:pt>
                <c:pt idx="29">
                  <c:v>197.43589782710001</c:v>
                </c:pt>
                <c:pt idx="30">
                  <c:v>207.69230651859999</c:v>
                </c:pt>
                <c:pt idx="31">
                  <c:v>217.94871520999999</c:v>
                </c:pt>
                <c:pt idx="32">
                  <c:v>228.20512390139999</c:v>
                </c:pt>
                <c:pt idx="33">
                  <c:v>238.46153259280001</c:v>
                </c:pt>
                <c:pt idx="34">
                  <c:v>248.71794128420001</c:v>
                </c:pt>
                <c:pt idx="35">
                  <c:v>258.97436523440001</c:v>
                </c:pt>
                <c:pt idx="36">
                  <c:v>269.23077392580001</c:v>
                </c:pt>
                <c:pt idx="37">
                  <c:v>279.48718261720001</c:v>
                </c:pt>
                <c:pt idx="38">
                  <c:v>289.7435913086</c:v>
                </c:pt>
                <c:pt idx="39">
                  <c:v>300</c:v>
                </c:pt>
              </c:numCache>
            </c:numRef>
          </c:xVal>
          <c:yVal>
            <c:numRef>
              <c:f>Head!$G$96:$G$135</c:f>
              <c:numCache>
                <c:formatCode>General</c:formatCode>
                <c:ptCount val="40"/>
                <c:pt idx="0">
                  <c:v>120.13489008000001</c:v>
                </c:pt>
                <c:pt idx="1">
                  <c:v>120.154201985</c:v>
                </c:pt>
                <c:pt idx="2">
                  <c:v>120.1720953</c:v>
                </c:pt>
                <c:pt idx="3">
                  <c:v>120.18766403250001</c:v>
                </c:pt>
                <c:pt idx="4">
                  <c:v>120.19939422499999</c:v>
                </c:pt>
                <c:pt idx="5">
                  <c:v>120.20422220249999</c:v>
                </c:pt>
                <c:pt idx="6">
                  <c:v>120.1957345</c:v>
                </c:pt>
                <c:pt idx="7">
                  <c:v>120.16056775999999</c:v>
                </c:pt>
                <c:pt idx="8">
                  <c:v>120.0722455975</c:v>
                </c:pt>
                <c:pt idx="9">
                  <c:v>119.88217830750001</c:v>
                </c:pt>
                <c:pt idx="10">
                  <c:v>119.51231956499998</c:v>
                </c:pt>
                <c:pt idx="11">
                  <c:v>118.8601851475</c:v>
                </c:pt>
                <c:pt idx="12">
                  <c:v>117.8216695775</c:v>
                </c:pt>
                <c:pt idx="13">
                  <c:v>116.29793643999999</c:v>
                </c:pt>
                <c:pt idx="14">
                  <c:v>114.10803794749999</c:v>
                </c:pt>
                <c:pt idx="15">
                  <c:v>110.9463930125</c:v>
                </c:pt>
                <c:pt idx="16">
                  <c:v>106.78006410500001</c:v>
                </c:pt>
                <c:pt idx="17">
                  <c:v>101.65899992</c:v>
                </c:pt>
                <c:pt idx="18">
                  <c:v>95.005840062499999</c:v>
                </c:pt>
                <c:pt idx="19">
                  <c:v>86.693739890000003</c:v>
                </c:pt>
                <c:pt idx="20">
                  <c:v>77.025294305000003</c:v>
                </c:pt>
                <c:pt idx="21">
                  <c:v>65.320038795000002</c:v>
                </c:pt>
                <c:pt idx="22">
                  <c:v>51.01941824</c:v>
                </c:pt>
                <c:pt idx="23">
                  <c:v>35.264152287499996</c:v>
                </c:pt>
                <c:pt idx="24">
                  <c:v>20.679773390000001</c:v>
                </c:pt>
                <c:pt idx="25">
                  <c:v>9.6711464224999997</c:v>
                </c:pt>
                <c:pt idx="26">
                  <c:v>3.3348482100000001</c:v>
                </c:pt>
                <c:pt idx="27">
                  <c:v>0.68297106749999992</c:v>
                </c:pt>
                <c:pt idx="28">
                  <c:v>0.20294571250000001</c:v>
                </c:pt>
                <c:pt idx="29">
                  <c:v>0.46768891749999997</c:v>
                </c:pt>
                <c:pt idx="30">
                  <c:v>0.53458148500000002</c:v>
                </c:pt>
                <c:pt idx="31">
                  <c:v>0.54032592999999995</c:v>
                </c:pt>
                <c:pt idx="32">
                  <c:v>0.52879043000000003</c:v>
                </c:pt>
                <c:pt idx="33">
                  <c:v>0.5139407225</c:v>
                </c:pt>
                <c:pt idx="34">
                  <c:v>0.49977437499999999</c:v>
                </c:pt>
                <c:pt idx="35">
                  <c:v>0.48698834249999995</c:v>
                </c:pt>
                <c:pt idx="36">
                  <c:v>0.47531607499999995</c:v>
                </c:pt>
                <c:pt idx="37">
                  <c:v>0.4643231625</c:v>
                </c:pt>
                <c:pt idx="38">
                  <c:v>0.45363111499999997</c:v>
                </c:pt>
                <c:pt idx="39">
                  <c:v>0.44294735499999999</c:v>
                </c:pt>
              </c:numCache>
            </c:numRef>
          </c:yVal>
        </c:ser>
        <c:axId val="91003520"/>
        <c:axId val="91250048"/>
      </c:scatterChart>
      <c:valAx>
        <c:axId val="88609536"/>
        <c:scaling>
          <c:orientation val="minMax"/>
          <c:max val="200"/>
          <c:min val="-100"/>
        </c:scaling>
        <c:axPos val="b"/>
        <c:title>
          <c:tx>
            <c:rich>
              <a:bodyPr/>
              <a:lstStyle/>
              <a:p>
                <a:pPr>
                  <a:defRPr sz="8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z (mm)</a:t>
                </a:r>
              </a:p>
            </c:rich>
          </c:tx>
          <c:layout>
            <c:manualLayout>
              <c:xMode val="edge"/>
              <c:yMode val="edge"/>
              <c:x val="0.46332046332046367"/>
              <c:y val="0.91161840972816477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52352"/>
        <c:crosses val="autoZero"/>
        <c:crossBetween val="midCat"/>
      </c:valAx>
      <c:valAx>
        <c:axId val="8885235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8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Multipole unit</a:t>
                </a:r>
              </a:p>
            </c:rich>
          </c:tx>
          <c:layout>
            <c:manualLayout>
              <c:xMode val="edge"/>
              <c:yMode val="edge"/>
              <c:x val="2.3166023166023172E-2"/>
              <c:y val="0.43939502297146998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09536"/>
        <c:crossesAt val="-150"/>
        <c:crossBetween val="midCat"/>
      </c:valAx>
      <c:valAx>
        <c:axId val="91003520"/>
        <c:scaling>
          <c:orientation val="minMax"/>
        </c:scaling>
        <c:delete val="1"/>
        <c:axPos val="b"/>
        <c:numFmt formatCode="0" sourceLinked="1"/>
        <c:tickLblPos val="nextTo"/>
        <c:crossAx val="91250048"/>
        <c:crosses val="autoZero"/>
        <c:crossBetween val="midCat"/>
      </c:valAx>
      <c:valAx>
        <c:axId val="91250048"/>
        <c:scaling>
          <c:orientation val="minMax"/>
          <c:max val="130"/>
          <c:min val="0"/>
        </c:scaling>
        <c:axPos val="r"/>
        <c:title>
          <c:tx>
            <c:rich>
              <a:bodyPr/>
              <a:lstStyle/>
              <a:p>
                <a:pPr>
                  <a:defRPr sz="8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G (T)</a:t>
                </a:r>
              </a:p>
            </c:rich>
          </c:tx>
          <c:layout>
            <c:manualLayout>
              <c:xMode val="edge"/>
              <c:yMode val="edge"/>
              <c:x val="0.93243243243243268"/>
              <c:y val="0.48990019802566215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03520"/>
        <c:crosses val="max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627113471281201"/>
          <c:y val="7.5757809685554026E-2"/>
          <c:w val="0.10810810810810811"/>
          <c:h val="0.1944449239586390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0.40863</cdr:x>
      <cdr:y>0.3901</cdr:y>
    </cdr:from>
    <cdr:to>
      <cdr:x>0.48325</cdr:x>
      <cdr:y>0.44322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14856" y="1470894"/>
          <a:ext cx="476924" cy="1998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000" b="0" i="0" strike="noStrike">
              <a:solidFill>
                <a:srgbClr val="000000"/>
              </a:solidFill>
              <a:latin typeface="Arial"/>
              <a:cs typeface="Arial"/>
            </a:rPr>
            <a:t>L Jump</a:t>
          </a:r>
        </a:p>
      </cdr:txBody>
    </cdr:sp>
  </cdr:relSizeAnchor>
  <cdr:relSizeAnchor xmlns:cdr="http://schemas.openxmlformats.org/drawingml/2006/chartDrawing">
    <cdr:from>
      <cdr:x>0.6389</cdr:x>
      <cdr:y>0.3901</cdr:y>
    </cdr:from>
    <cdr:to>
      <cdr:x>0.70145</cdr:x>
      <cdr:y>0.44322</cdr:y>
    </cdr:to>
    <cdr:sp macro="" textlink="">
      <cdr:nvSpPr>
        <cdr:cNvPr id="614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86552" y="1470894"/>
          <a:ext cx="399798" cy="1998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000" b="0" i="0" strike="noStrike">
              <a:solidFill>
                <a:srgbClr val="000000"/>
              </a:solidFill>
              <a:latin typeface="Arial"/>
              <a:cs typeface="Arial"/>
            </a:rPr>
            <a:t>splice</a:t>
          </a:r>
        </a:p>
      </cdr:txBody>
    </cdr:sp>
  </cdr:relSizeAnchor>
  <cdr:relSizeAnchor xmlns:cdr="http://schemas.openxmlformats.org/drawingml/2006/chartDrawing">
    <cdr:from>
      <cdr:x>0.1791</cdr:x>
      <cdr:y>0.3901</cdr:y>
    </cdr:from>
    <cdr:to>
      <cdr:x>0.29387</cdr:x>
      <cdr:y>0.44322</cdr:y>
    </cdr:to>
    <cdr:sp macro="" textlink="">
      <cdr:nvSpPr>
        <cdr:cNvPr id="614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47882" y="1470894"/>
          <a:ext cx="733487" cy="1998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000" b="0" i="0" strike="noStrike">
              <a:solidFill>
                <a:srgbClr val="000000"/>
              </a:solidFill>
              <a:latin typeface="Arial"/>
              <a:cs typeface="Arial"/>
            </a:rPr>
            <a:t>straight part</a:t>
          </a:r>
        </a:p>
      </cdr:txBody>
    </cdr:sp>
  </cdr:relSizeAnchor>
  <cdr:relSizeAnchor xmlns:cdr="http://schemas.openxmlformats.org/drawingml/2006/chartDrawing">
    <cdr:from>
      <cdr:x>0.54999</cdr:x>
      <cdr:y>0.19005</cdr:y>
    </cdr:from>
    <cdr:to>
      <cdr:x>0.54999</cdr:x>
      <cdr:y>0.89621</cdr:y>
    </cdr:to>
    <cdr:sp macro="" textlink="">
      <cdr:nvSpPr>
        <cdr:cNvPr id="6148" name="Line 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18336" y="718217"/>
          <a:ext cx="0" cy="265683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0.34879</cdr:x>
      <cdr:y>0.20248</cdr:y>
    </cdr:from>
    <cdr:to>
      <cdr:x>0.34879</cdr:x>
      <cdr:y>0.90888</cdr:y>
    </cdr:to>
    <cdr:sp macro="" textlink="">
      <cdr:nvSpPr>
        <cdr:cNvPr id="6149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232373" y="764973"/>
          <a:ext cx="0" cy="265774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/>
        </a:ln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AB4B-A540-4359-8593-C39E374B63E4}" type="datetimeFigureOut">
              <a:rPr lang="en-US" smtClean="0"/>
              <a:t>12/9/2008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4387D-4CC1-46ED-97CB-1EBA86F9BF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MQXC: magnetic design status and field table (no CS head)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F. Borgnolutti</a:t>
            </a:r>
          </a:p>
          <a:p>
            <a:r>
              <a:rPr lang="en-US" dirty="0" smtClean="0"/>
              <a:t>P. Fessia</a:t>
            </a:r>
          </a:p>
          <a:p>
            <a:r>
              <a:rPr lang="en-US" dirty="0" smtClean="0"/>
              <a:t>E. Todesco</a:t>
            </a:r>
          </a:p>
          <a:p>
            <a:r>
              <a:rPr lang="en-US" dirty="0" smtClean="0"/>
              <a:t>11/12/08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Field quality uncertainty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2895600" cy="5702324"/>
        </p:xfrm>
        <a:graphic>
          <a:graphicData uri="http://schemas.openxmlformats.org/drawingml/2006/table">
            <a:tbl>
              <a:tblPr/>
              <a:tblGrid>
                <a:gridCol w="652529"/>
                <a:gridCol w="652529"/>
                <a:gridCol w="795271"/>
                <a:gridCol w="795271"/>
              </a:tblGrid>
              <a:tr h="14338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splice (240mm)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2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0.1mm rad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&lt;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bn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&gt;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 smtClean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err="1" smtClean="0">
                          <a:latin typeface="Arial"/>
                        </a:rPr>
                        <a:t>bn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16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8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-3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0.17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&lt;an&gt;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-8.3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0.9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1905000"/>
            <a:ext cx="5093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can neglect this effect for straight part as long as</a:t>
            </a:r>
          </a:p>
          <a:p>
            <a:r>
              <a:rPr lang="en-US" dirty="0" smtClean="0"/>
              <a:t> 7 meters as we interested here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NCS head design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4876800" cy="30099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10000"/>
            <a:ext cx="3457575" cy="3048000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10125" y="2438400"/>
            <a:ext cx="4333875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Peak field in the head,</a:t>
            </a:r>
            <a:br>
              <a:rPr lang="en-US" dirty="0" smtClean="0"/>
            </a:br>
            <a:r>
              <a:rPr lang="en-US" dirty="0" smtClean="0"/>
              <a:t>30 mm of coil more and a lot more of margin in the head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828800"/>
          <a:ext cx="5410200" cy="2667002"/>
        </p:xfrm>
        <a:graphic>
          <a:graphicData uri="http://schemas.openxmlformats.org/drawingml/2006/table">
            <a:tbl>
              <a:tblPr/>
              <a:tblGrid>
                <a:gridCol w="676275"/>
                <a:gridCol w="676275"/>
                <a:gridCol w="676275"/>
                <a:gridCol w="676275"/>
                <a:gridCol w="676275"/>
                <a:gridCol w="676275"/>
                <a:gridCol w="676275"/>
                <a:gridCol w="676275"/>
              </a:tblGrid>
              <a:tr h="205154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straight part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head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 peak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ss field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% ss cur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no Iron Yoke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Arial"/>
                        </a:rPr>
                        <a:t>7.4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unsat Yoke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Arial"/>
                        </a:rPr>
                        <a:t>8.1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Arial"/>
                        </a:rPr>
                        <a:t>7.2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real Yoke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8.00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cable 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cb02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BS4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7.03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172200" y="1728787"/>
            <a:ext cx="2590800" cy="2843213"/>
            <a:chOff x="238125" y="0"/>
            <a:chExt cx="2590800" cy="2843213"/>
          </a:xfrm>
        </p:grpSpPr>
        <p:grpSp>
          <p:nvGrpSpPr>
            <p:cNvPr id="16" name="Group 15"/>
            <p:cNvGrpSpPr/>
            <p:nvPr/>
          </p:nvGrpSpPr>
          <p:grpSpPr>
            <a:xfrm>
              <a:off x="238125" y="0"/>
              <a:ext cx="2590800" cy="2843213"/>
              <a:chOff x="238125" y="0"/>
              <a:chExt cx="2590800" cy="2843213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38125" y="0"/>
                <a:ext cx="2590800" cy="2843213"/>
                <a:chOff x="238125" y="0"/>
                <a:chExt cx="2590800" cy="2843213"/>
              </a:xfrm>
            </p:grpSpPr>
            <p:pic>
              <p:nvPicPr>
                <p:cNvPr id="20" name="Picture 19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38125" y="0"/>
                  <a:ext cx="2590800" cy="2843213"/>
                </a:xfrm>
                <a:prstGeom prst="rect">
                  <a:avLst/>
                </a:prstGeom>
                <a:noFill/>
              </p:spPr>
            </p:pic>
            <p:sp>
              <p:nvSpPr>
                <p:cNvPr id="21" name="TextBox 2"/>
                <p:cNvSpPr txBox="1"/>
                <p:nvPr/>
              </p:nvSpPr>
              <p:spPr>
                <a:xfrm>
                  <a:off x="1228725" y="1838324"/>
                  <a:ext cx="66675" cy="26456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squar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dirty="0"/>
                    <a:t>1</a:t>
                  </a:r>
                </a:p>
              </p:txBody>
            </p:sp>
            <p:sp>
              <p:nvSpPr>
                <p:cNvPr id="22" name="TextBox 3"/>
                <p:cNvSpPr txBox="1"/>
                <p:nvPr/>
              </p:nvSpPr>
              <p:spPr>
                <a:xfrm>
                  <a:off x="838200" y="723899"/>
                  <a:ext cx="85724" cy="26456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squar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dirty="0"/>
                    <a:t>2</a:t>
                  </a:r>
                </a:p>
              </p:txBody>
            </p:sp>
            <p:sp>
              <p:nvSpPr>
                <p:cNvPr id="23" name="TextBox 5"/>
                <p:cNvSpPr txBox="1"/>
                <p:nvPr/>
              </p:nvSpPr>
              <p:spPr>
                <a:xfrm flipH="1">
                  <a:off x="1752600" y="623648"/>
                  <a:ext cx="152401" cy="26455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wrap="square"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100" dirty="0"/>
                    <a:t>4</a:t>
                  </a:r>
                </a:p>
              </p:txBody>
            </p:sp>
          </p:grpSp>
          <p:sp>
            <p:nvSpPr>
              <p:cNvPr id="19" name="TextBox 8"/>
              <p:cNvSpPr txBox="1"/>
              <p:nvPr/>
            </p:nvSpPr>
            <p:spPr>
              <a:xfrm flipH="1">
                <a:off x="685799" y="485775"/>
                <a:ext cx="152401" cy="264559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100"/>
              </a:p>
            </p:txBody>
          </p:sp>
        </p:grpSp>
        <p:sp>
          <p:nvSpPr>
            <p:cNvPr id="17" name="TextBox 10"/>
            <p:cNvSpPr txBox="1"/>
            <p:nvPr/>
          </p:nvSpPr>
          <p:spPr>
            <a:xfrm flipH="1">
              <a:off x="1981199" y="1040607"/>
              <a:ext cx="152401" cy="264559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100"/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447800" y="4800600"/>
          <a:ext cx="4495800" cy="182880"/>
        </p:xfrm>
        <a:graphic>
          <a:graphicData uri="http://schemas.openxmlformats.org/drawingml/2006/table">
            <a:tbl>
              <a:tblPr/>
              <a:tblGrid>
                <a:gridCol w="838200"/>
                <a:gridCol w="1219200"/>
                <a:gridCol w="1219200"/>
                <a:gridCol w="12192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Lmag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286000" y="4572000"/>
          <a:ext cx="3657600" cy="161925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no yoke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unsat yoke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real iron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0" y="5638800"/>
            <a:ext cx="86496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Uncertainty: systematic coil length error 3 mm-&gt; shift between heads-&gt;+/-0.9 </a:t>
            </a:r>
            <a:r>
              <a:rPr lang="el-GR" dirty="0" smtClean="0"/>
              <a:t>Δ</a:t>
            </a:r>
            <a:r>
              <a:rPr lang="en-US" dirty="0" smtClean="0"/>
              <a:t>b6</a:t>
            </a:r>
          </a:p>
          <a:p>
            <a:r>
              <a:rPr lang="en-US" dirty="0" smtClean="0"/>
              <a:t>Random: variation coil length 1</a:t>
            </a:r>
            <a:r>
              <a:rPr lang="el-GR" dirty="0" smtClean="0"/>
              <a:t>σ</a:t>
            </a:r>
            <a:r>
              <a:rPr lang="en-US" dirty="0" smtClean="0"/>
              <a:t> 2mm-&gt; shift between heads-&gt;+/-0.6 </a:t>
            </a:r>
            <a:r>
              <a:rPr lang="el-GR" dirty="0" smtClean="0"/>
              <a:t>Δ</a:t>
            </a:r>
            <a:r>
              <a:rPr lang="en-US" dirty="0" smtClean="0"/>
              <a:t>b6</a:t>
            </a:r>
          </a:p>
          <a:p>
            <a:r>
              <a:rPr lang="en-US" dirty="0" smtClean="0"/>
              <a:t>This gives an uncertainty of +/- 0.03 for a straight part of 7000 mm and a random of 0.02. </a:t>
            </a:r>
          </a:p>
          <a:p>
            <a:r>
              <a:rPr lang="en-US" dirty="0" smtClean="0"/>
              <a:t>We will neglect it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447799" y="5029200"/>
          <a:ext cx="4533901" cy="548640"/>
        </p:xfrm>
        <a:graphic>
          <a:graphicData uri="http://schemas.openxmlformats.org/drawingml/2006/table">
            <a:tbl>
              <a:tblPr/>
              <a:tblGrid>
                <a:gridCol w="838201"/>
                <a:gridCol w="1219200"/>
                <a:gridCol w="1219200"/>
                <a:gridCol w="12573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b6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-2.9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-4.0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-3.8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-3.6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4495800" cy="358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361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2209800" y="3505200"/>
          <a:ext cx="426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Geometric value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914399"/>
          <a:ext cx="4495799" cy="5943602"/>
        </p:xfrm>
        <a:graphic>
          <a:graphicData uri="http://schemas.openxmlformats.org/drawingml/2006/table">
            <a:tbl>
              <a:tblPr/>
              <a:tblGrid>
                <a:gridCol w="599272"/>
                <a:gridCol w="933042"/>
                <a:gridCol w="1102457"/>
                <a:gridCol w="788914"/>
                <a:gridCol w="1072114"/>
              </a:tblGrid>
              <a:tr h="3906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multipoles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straight part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layer jump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heads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magnet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4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straight part [mm]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layer jump [mm]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1 head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magnetic length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7250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7722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-0.075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07645" y="990600"/>
          <a:ext cx="4560155" cy="5816782"/>
        </p:xfrm>
        <a:graphic>
          <a:graphicData uri="http://schemas.openxmlformats.org/drawingml/2006/table">
            <a:tbl>
              <a:tblPr/>
              <a:tblGrid>
                <a:gridCol w="607850"/>
                <a:gridCol w="946398"/>
                <a:gridCol w="1118239"/>
                <a:gridCol w="800207"/>
                <a:gridCol w="1087461"/>
              </a:tblGrid>
              <a:tr h="1944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multipoles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straight part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layer jump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heads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magnet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2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straight part [mm]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layer jump [mm]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length of 1 head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magnetic length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9972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-0.075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a8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a12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a13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73" marR="6673" marT="6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0"/>
            <a:ext cx="82296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Uncertainty straight part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838200"/>
          <a:ext cx="9144000" cy="601979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414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of yoke lamination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of collar lamination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of copper wedges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of curing mould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 forces deformation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sum of square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-0.09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-0.68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0.68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-1.73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-1.01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-0.16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b12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-0.002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-0.046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0.054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a8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a9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-0.10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a11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a12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Δ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a14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-0.025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0.025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</a:p>
                  </a:txBody>
                  <a:tcPr marL="4064" marR="4064" marT="40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457200"/>
          <a:ext cx="5410201" cy="6248390"/>
        </p:xfrm>
        <a:graphic>
          <a:graphicData uri="http://schemas.openxmlformats.org/drawingml/2006/table">
            <a:tbl>
              <a:tblPr/>
              <a:tblGrid>
                <a:gridCol w="953321"/>
                <a:gridCol w="1142378"/>
                <a:gridCol w="1174557"/>
                <a:gridCol w="868849"/>
                <a:gridCol w="1271096"/>
              </a:tblGrid>
              <a:tr h="21581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Straight part length 7250 mm magnetic length 7722 mm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geometric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uncertainity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random 1 sigma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b14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a5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-1.27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a7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a9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a14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6684" marR="6684" marT="6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54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84" marR="6684" marT="6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Yoke lamination shape defect</a:t>
            </a:r>
            <a:endParaRPr lang="en-US" dirty="0"/>
          </a:p>
        </p:txBody>
      </p:sp>
      <p:sp>
        <p:nvSpPr>
          <p:cNvPr id="4" name="Block Arc 3"/>
          <p:cNvSpPr/>
          <p:nvPr/>
        </p:nvSpPr>
        <p:spPr>
          <a:xfrm>
            <a:off x="495300" y="838200"/>
            <a:ext cx="2857500" cy="2852928"/>
          </a:xfrm>
          <a:prstGeom prst="blockArc">
            <a:avLst>
              <a:gd name="adj1" fmla="val 10800000"/>
              <a:gd name="adj2" fmla="val 21522998"/>
              <a:gd name="adj3" fmla="val 228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762000"/>
            <a:ext cx="452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Ellipticity</a:t>
            </a:r>
            <a:r>
              <a:rPr lang="en-US" dirty="0" smtClean="0"/>
              <a:t> of the collar coil cavity of +/- 0.1 mm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19200" y="2286000"/>
            <a:ext cx="1524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57600" y="1143000"/>
          <a:ext cx="3429000" cy="17526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</a:tblGrid>
              <a:tr h="2921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yoke shaped like an ellipse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x=-0.1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x=+0.1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0.05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Block Arc 8"/>
          <p:cNvSpPr/>
          <p:nvPr/>
        </p:nvSpPr>
        <p:spPr>
          <a:xfrm>
            <a:off x="381000" y="2438400"/>
            <a:ext cx="2857500" cy="2852928"/>
          </a:xfrm>
          <a:prstGeom prst="blockArc">
            <a:avLst>
              <a:gd name="adj1" fmla="val 10800000"/>
              <a:gd name="adj2" fmla="val 10762679"/>
              <a:gd name="adj3" fmla="val 21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3124200"/>
            <a:ext cx="3917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Shift  of the collar coil cavity  respect to </a:t>
            </a:r>
          </a:p>
          <a:p>
            <a:r>
              <a:rPr lang="en-US" dirty="0" smtClean="0"/>
              <a:t>center of collar coil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1" y="3733800"/>
          <a:ext cx="4495799" cy="1097280"/>
        </p:xfrm>
        <a:graphic>
          <a:graphicData uri="http://schemas.openxmlformats.org/drawingml/2006/table">
            <a:tbl>
              <a:tblPr/>
              <a:tblGrid>
                <a:gridCol w="642257"/>
                <a:gridCol w="642257"/>
                <a:gridCol w="642257"/>
                <a:gridCol w="642257"/>
                <a:gridCol w="642257"/>
                <a:gridCol w="642257"/>
                <a:gridCol w="642257"/>
              </a:tblGrid>
              <a:tr h="16192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shift of the yoke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-0.1 in 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 in 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-0.1mm @ pi/4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+0.1mm @ pi/4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133600" y="54102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b3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b4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Collar lamination: shape defect</a:t>
            </a:r>
            <a:br>
              <a:rPr lang="en-US" dirty="0" smtClean="0"/>
            </a:br>
            <a:r>
              <a:rPr lang="en-US" dirty="0" smtClean="0"/>
              <a:t> (coil cavity)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76400"/>
          <a:ext cx="2501901" cy="962025"/>
        </p:xfrm>
        <a:graphic>
          <a:graphicData uri="http://schemas.openxmlformats.org/drawingml/2006/table">
            <a:tbl>
              <a:tblPr/>
              <a:tblGrid>
                <a:gridCol w="781081"/>
                <a:gridCol w="939739"/>
                <a:gridCol w="781081"/>
              </a:tblGrid>
              <a:tr h="1619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collar radius +/-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0.05mm 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+50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-50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0.63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-0.63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0.02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-0.02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67200" y="1447800"/>
          <a:ext cx="4343400" cy="2514601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7070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x and y coils shift (radius is kept constant)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8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+50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-50 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88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0.45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Arial"/>
                        </a:rPr>
                        <a:t>-0.45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88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-0.06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51884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0.02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Arial"/>
                        </a:rPr>
                        <a:t>-0.01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00200" y="4953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Copper wedges</a:t>
            </a:r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>
            <a:off x="762000" y="1219200"/>
            <a:ext cx="1600200" cy="533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752600"/>
            <a:ext cx="1600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0" y="1447800"/>
            <a:ext cx="6610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parameters:  the thickness of the edge and the angle of the side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1981200"/>
          <a:ext cx="7315200" cy="1154430"/>
        </p:xfrm>
        <a:graphic>
          <a:graphicData uri="http://schemas.openxmlformats.org/drawingml/2006/table">
            <a:tbl>
              <a:tblPr/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16192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the thickness of the collar nose is kept constant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latin typeface="Arial"/>
                        </a:rPr>
                        <a:t>copper wedges +/- 30 um az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cp1+/cp2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cp1-/cp2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cp1-/cp2-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cp1-/cp2+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 0/cp2+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 0/cp2-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cp1+/cp2-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cp1+/cp2+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0.471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-0.471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-0.664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38200" y="3274695"/>
          <a:ext cx="7315200" cy="1144905"/>
        </p:xfrm>
        <a:graphic>
          <a:graphicData uri="http://schemas.openxmlformats.org/drawingml/2006/table">
            <a:tbl>
              <a:tblPr/>
              <a:tblGrid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  <a:gridCol w="812800"/>
              </a:tblGrid>
              <a:tr h="16192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 dirty="0">
                          <a:latin typeface="Arial"/>
                        </a:rPr>
                        <a:t>copper wedges +/- 30 um tilt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incp1-/cp20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incp1+/cp20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incp1+/cp2+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incp1+/cp2-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incp1-/cp2-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incp-/cp2+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incp10/cp2+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incp10/cp2-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0.014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0.015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0.015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-0.014840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0.015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0.015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24000" y="47650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Imperfection in curing mould-&gt; conductors misplaced</a:t>
            </a:r>
            <a:endParaRPr lang="en-US" dirty="0"/>
          </a:p>
        </p:txBody>
      </p:sp>
      <p:pic>
        <p:nvPicPr>
          <p:cNvPr id="4" name="Picture 54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7057" y="1371600"/>
            <a:ext cx="2857143" cy="2961905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00200" y="3581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66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743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</a:t>
            </a:r>
            <a:endParaRPr lang="en-US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124200" y="1447800"/>
          <a:ext cx="5791203" cy="3006201"/>
        </p:xfrm>
        <a:graphic>
          <a:graphicData uri="http://schemas.openxmlformats.org/drawingml/2006/table">
            <a:tbl>
              <a:tblPr/>
              <a:tblGrid>
                <a:gridCol w="643467"/>
                <a:gridCol w="643467"/>
                <a:gridCol w="643467"/>
                <a:gridCol w="643467"/>
                <a:gridCol w="643467"/>
                <a:gridCol w="643467"/>
                <a:gridCol w="643467"/>
                <a:gridCol w="643467"/>
                <a:gridCol w="643467"/>
              </a:tblGrid>
              <a:tr h="577326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  <a:r>
                        <a:rPr lang="fr-FR" sz="1000" b="0" i="0" u="none" strike="noStrike" dirty="0" err="1" smtClean="0">
                          <a:latin typeface="Arial"/>
                        </a:rPr>
                        <a:t>Polymerisation</a:t>
                      </a:r>
                      <a:r>
                        <a:rPr lang="fr-FR" sz="1000" b="0" i="0" u="none" strike="noStrike" dirty="0" smtClean="0">
                          <a:latin typeface="Arial"/>
                        </a:rPr>
                        <a:t> </a:t>
                      </a:r>
                      <a:r>
                        <a:rPr lang="fr-FR" sz="1000" b="0" i="0" u="none" strike="noStrike" dirty="0" err="1">
                          <a:latin typeface="Arial"/>
                        </a:rPr>
                        <a:t>defect</a:t>
                      </a:r>
                      <a:r>
                        <a:rPr lang="fr-FR" sz="1000" b="0" i="0" u="none" strike="noStrike" dirty="0">
                          <a:latin typeface="Arial"/>
                        </a:rPr>
                        <a:t> (radial </a:t>
                      </a:r>
                      <a:r>
                        <a:rPr lang="fr-FR" sz="1000" b="0" i="0" u="none" strike="noStrike" dirty="0" err="1">
                          <a:latin typeface="Arial"/>
                        </a:rPr>
                        <a:t>displacement</a:t>
                      </a:r>
                      <a:r>
                        <a:rPr lang="fr-FR" sz="1000" b="0" i="0" u="none" strike="noStrike" dirty="0">
                          <a:latin typeface="Arial"/>
                        </a:rPr>
                        <a:t> -50um)</a:t>
                      </a:r>
                    </a:p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block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block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block 1/2/3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block 2/4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8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Δ</a:t>
                      </a:r>
                      <a:r>
                        <a:rPr lang="en-US" sz="10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1.24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1.27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3.4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1.46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0.03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0.55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0.99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0.40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1.27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0.59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0.07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0.14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0.06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0.06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0.07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1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0.021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0.009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0.004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0.025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000" b="0" i="0" u="none" strike="noStrike" dirty="0" smtClean="0">
                          <a:latin typeface="Arial"/>
                        </a:rPr>
                        <a:t>0.02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latin typeface="Arial"/>
                        </a:rPr>
                        <a:t>0.01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876800"/>
          <a:ext cx="41910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108"/>
                <a:gridCol w="1225062"/>
                <a:gridCol w="186983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b4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648200" y="5105400"/>
          <a:ext cx="4191001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108"/>
                <a:gridCol w="1225062"/>
                <a:gridCol w="1869831"/>
              </a:tblGrid>
              <a:tr h="137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 smtClean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a6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 smtClean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a10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 smtClean="0">
                          <a:latin typeface="Arial"/>
                        </a:rPr>
                        <a:t>Δ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a14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0.025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4419600"/>
            <a:ext cx="7533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Considering a symmetric effect (defect on the left leg of the pole not the right)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Collar steel permeability</a:t>
            </a:r>
            <a:br>
              <a:rPr lang="en-US" dirty="0" smtClean="0"/>
            </a:br>
            <a:r>
              <a:rPr lang="en-US" dirty="0" smtClean="0"/>
              <a:t> (negligible, it can be compensated)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828800"/>
          <a:ext cx="3124200" cy="3810000"/>
        </p:xfrm>
        <a:graphic>
          <a:graphicData uri="http://schemas.openxmlformats.org/drawingml/2006/table">
            <a:tbl>
              <a:tblPr/>
              <a:tblGrid>
                <a:gridCol w="781050"/>
                <a:gridCol w="781050"/>
                <a:gridCol w="781050"/>
                <a:gridCol w="781050"/>
              </a:tblGrid>
              <a:tr h="254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collar permeability (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mur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1.002)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038600" y="1828800"/>
          <a:ext cx="3276600" cy="3886200"/>
        </p:xfrm>
        <a:graphic>
          <a:graphicData uri="http://schemas.openxmlformats.org/drawingml/2006/table">
            <a:tbl>
              <a:tblPr/>
              <a:tblGrid>
                <a:gridCol w="819150"/>
                <a:gridCol w="819150"/>
                <a:gridCol w="819150"/>
                <a:gridCol w="819150"/>
              </a:tblGrid>
              <a:tr h="2590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collar permeability (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mur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= 1.003)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0.0000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Estimation of deformation due to EM forces (60 µm)</a:t>
            </a:r>
            <a:br>
              <a:rPr lang="en-US" dirty="0" smtClean="0"/>
            </a:br>
            <a:r>
              <a:rPr lang="en-US" dirty="0" smtClean="0"/>
              <a:t> (it can be compensated)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71800" y="1981200"/>
          <a:ext cx="3429000" cy="3890960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  <a:gridCol w="857250"/>
                <a:gridCol w="857250"/>
              </a:tblGrid>
              <a:tr h="4863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latin typeface="Arial"/>
                        </a:rPr>
                        <a:t>ellipticity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of the collar (+60 um at the mid-plane)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Arial"/>
                        </a:rPr>
                        <a:t>Δ</a:t>
                      </a:r>
                      <a:r>
                        <a:rPr lang="en-US" sz="1200" b="0" i="0" u="none" strike="noStrike">
                          <a:latin typeface="Arial"/>
                        </a:rPr>
                        <a:t>bn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0.34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Arial"/>
                        </a:rPr>
                        <a:t>0.05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-</a:t>
                      </a:r>
                      <a:r>
                        <a:rPr lang="en-US" sz="1200" b="0" i="0" u="none" strike="noStrike" dirty="0" smtClean="0">
                          <a:latin typeface="Arial"/>
                        </a:rPr>
                        <a:t>0.002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jump and splice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Peak field and field quality  in layer jump, real yoke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4800600" cy="4038595"/>
        </p:xfrm>
        <a:graphic>
          <a:graphicData uri="http://schemas.openxmlformats.org/drawingml/2006/table">
            <a:tbl>
              <a:tblPr/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41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staight part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3.7 mm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7.46mm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15.87 mm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15.87 mm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7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cable 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pos 1/4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cable midle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cable out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splice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Bp1 (T)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7.79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7.81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Bp13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G (T/m)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118.50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118.42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118.35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118.23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Arial"/>
                        </a:rPr>
                        <a:t>118.27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6.26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10.61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16.28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16.09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b14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16.78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30.99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55.49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57.00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-5.06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-7.77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-8.28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-0.87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a14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Arial"/>
                        </a:rPr>
                        <a:t>0.42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0.42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875" y="1219200"/>
            <a:ext cx="4048125" cy="3819525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4191000" y="2209800"/>
            <a:ext cx="381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90600" y="2819400"/>
            <a:ext cx="381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6"/>
            <a:endCxn id="6" idx="3"/>
          </p:cNvCxnSpPr>
          <p:nvPr/>
        </p:nvCxnSpPr>
        <p:spPr>
          <a:xfrm flipV="1">
            <a:off x="1371600" y="2404922"/>
            <a:ext cx="2875196" cy="5287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5334000"/>
          <a:ext cx="487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792480"/>
                <a:gridCol w="263652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lmag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smtClean="0"/>
                        <a:t>straight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5791200"/>
            <a:ext cx="8374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can consider an equivalent magnetic length of 240 mm and as perturbation we can </a:t>
            </a:r>
          </a:p>
          <a:p>
            <a:r>
              <a:rPr lang="en-US" dirty="0" smtClean="0"/>
              <a:t>consider a radial offset of the splice </a:t>
            </a:r>
            <a:r>
              <a:rPr lang="en-US" dirty="0"/>
              <a:t>c</a:t>
            </a:r>
            <a:r>
              <a:rPr lang="en-US" dirty="0" smtClean="0"/>
              <a:t>able pair of +/-0.1mm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1966</Words>
  <Application>Microsoft Office PowerPoint</Application>
  <PresentationFormat>On-screen Show (4:3)</PresentationFormat>
  <Paragraphs>1577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MQXC: magnetic design status and field table (no CS head)</vt:lpstr>
      <vt:lpstr>Yoke lamination shape defect</vt:lpstr>
      <vt:lpstr>Collar lamination: shape defect  (coil cavity)</vt:lpstr>
      <vt:lpstr>Copper wedges</vt:lpstr>
      <vt:lpstr>Imperfection in curing mould-&gt; conductors misplaced</vt:lpstr>
      <vt:lpstr>Collar steel permeability  (negligible, it can be compensated)</vt:lpstr>
      <vt:lpstr>Estimation of deformation due to EM forces (60 µm)  (it can be compensated)</vt:lpstr>
      <vt:lpstr>Layer jump and splice</vt:lpstr>
      <vt:lpstr>Peak field and field quality  in layer jump, real yoke</vt:lpstr>
      <vt:lpstr>Field quality uncertainty</vt:lpstr>
      <vt:lpstr>NCS head design</vt:lpstr>
      <vt:lpstr>Peak field in the head, 30 mm of coil more and a lot more of margin in the head</vt:lpstr>
      <vt:lpstr>Slide 13</vt:lpstr>
      <vt:lpstr>Slide 14</vt:lpstr>
      <vt:lpstr>Slide 15</vt:lpstr>
      <vt:lpstr>Summary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pfessia</dc:creator>
  <cp:lastModifiedBy>pfessia</cp:lastModifiedBy>
  <cp:revision>14</cp:revision>
  <dcterms:created xsi:type="dcterms:W3CDTF">2008-12-09T14:53:00Z</dcterms:created>
  <dcterms:modified xsi:type="dcterms:W3CDTF">2008-12-11T11:08:06Z</dcterms:modified>
</cp:coreProperties>
</file>